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7" r:id="rId39"/>
    <p:sldId id="298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2" r:id="rId61"/>
    <p:sldId id="324" r:id="rId62"/>
    <p:sldId id="325" r:id="rId63"/>
    <p:sldId id="326" r:id="rId64"/>
    <p:sldId id="523" r:id="rId65"/>
    <p:sldId id="327" r:id="rId66"/>
    <p:sldId id="328" r:id="rId67"/>
    <p:sldId id="329" r:id="rId68"/>
    <p:sldId id="330" r:id="rId69"/>
    <p:sldId id="331" r:id="rId70"/>
    <p:sldId id="381" r:id="rId71"/>
    <p:sldId id="332" r:id="rId72"/>
    <p:sldId id="333" r:id="rId73"/>
    <p:sldId id="334" r:id="rId74"/>
    <p:sldId id="335" r:id="rId75"/>
    <p:sldId id="336" r:id="rId76"/>
    <p:sldId id="337" r:id="rId77"/>
    <p:sldId id="339" r:id="rId78"/>
    <p:sldId id="340" r:id="rId79"/>
    <p:sldId id="524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5"/>
    <p:restoredTop sz="94755"/>
  </p:normalViewPr>
  <p:slideViewPr>
    <p:cSldViewPr snapToGrid="0">
      <p:cViewPr varScale="1">
        <p:scale>
          <a:sx n="157" d="100"/>
          <a:sy n="157" d="100"/>
        </p:scale>
        <p:origin x="67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62aa24d7e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62aa24d7e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Simple, equates to a couple of if-else statements</a:t>
            </a: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862aa24d7e_0_3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862aa24d7e_0_3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04486651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04486651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862aa24d7e_0_3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862aa24d7e_0_3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3d088f5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3d088f5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PyTorch</a:t>
            </a:r>
            <a:r>
              <a:rPr lang="en-US" dirty="0"/>
              <a:t> has extensive documentation, with many NN building blocks</a:t>
            </a:r>
            <a:endParaRPr dirty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862aa24d7e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862aa24d7e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862aa24d7e_0_3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862aa24d7e_0_3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862aa24d7e_0_3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862aa24d7e_0_3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gradients to zero</a:t>
            </a:r>
            <a:endParaRPr dirty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862aa24d7e_0_3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862aa24d7e_0_3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862aa24d7e_0_3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862aa24d7e_0_3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862aa24d7e_0_3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862aa24d7e_0_3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2aa24d7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2aa24d7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complex, but still doable in if-else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862aa24d7e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862aa24d7e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862aa24d7e_0_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862aa24d7e_0_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23d088f56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123d088f56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4ac463d2d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4ac463d2d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862aa24d7e_0_3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862aa24d7e_0_3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62aa24d7e_0_3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62aa24d7e_0_3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862aa24d7e_0_3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862aa24d7e_0_3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2aa24d7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62aa24d7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Consider the question: what is a dog? (determined from pictures)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longer feasible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2aa24d7e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62aa24d7e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reinforcement learning: reward based learning. Where in supervised learning the right answer is known, in reinforcement learning only a reward (e.g. money or pleasure) is known, but not known if better options exist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3318da7c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3318da7c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 neural networks for many types of learning, but wat are neural networks and how are they composed?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ac463d2d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ac463d2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Inspired by biological neurons, which inhibits.....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Human brain is a 'network' of these types of neurons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62aa24d7e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62aa24d7e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Modelling precisely is overly complex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62aa24d7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62aa24d7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ANNs we use inputs (data), bias, weights, dot product and non-linearity to....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62aa24d7e_0_2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62aa24d7e_0_2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approximate an unknown function 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x_0, 1, 2 are inputs, w are weights. Next node is computed as a summation over the products between all connecting weights and inputs plus a bias b.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c463d2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c463d2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written as a matrix-vector multiplication 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62aa24d7e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62aa24d7e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learning, we learn the weights W and bias b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214605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12146057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12a22847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12a22847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a single layer perceptron. Here the 1 is multiplied with the bias b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random </a:t>
            </a:r>
            <a:r>
              <a:rPr lang="en-US" dirty="0" err="1"/>
              <a:t>init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62aa24d7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862aa24d7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as we learn...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62aa24d7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62aa24d7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12a22847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12a22847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learn the following decision boundary. If y hat is 0 we are on the boundary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62aa24d7e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62aa24d7e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use a non-linearity sigmoid that squashes y hat between 0 and 1 (0 maps to 0.5), where between 1 and 0.5  is red and otherwise green. 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12a22847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12a22847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Leading to the final equation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72d9c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72d9c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62aa24d7e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62aa24d7e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62aa24d7e_0_2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62aa24d7e_0_2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62aa24d7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862aa24d7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62aa24d7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62aa24d7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62aa24d7e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62aa24d7e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0239e2084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0239e2084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Consider the prediction of house prices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0239e208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0239e208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239e2084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239e2084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are these features?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0239e2084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0239e2084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are more complex features, such as...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ultimately, we cannot interpret these, especially in larger models.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clear up some misconceptions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0239e20847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0239e20847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images we can </a:t>
            </a:r>
            <a:r>
              <a:rPr lang="en-US" dirty="0" err="1"/>
              <a:t>visualise</a:t>
            </a:r>
            <a:r>
              <a:rPr lang="en-US" dirty="0"/>
              <a:t> what the model is doing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862aa24d7e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862aa24d7e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using non-linear results in effective single layer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62aa24d7e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62aa24d7e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differentiable is important for NNs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vanishing derivatives -&gt; derivative becomes too small after multiple layers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862aa24d7e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862aa24d7e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862aa24d7e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862aa24d7e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862aa24d7e_0_2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862aa24d7e_0_2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862aa24d7e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862aa24d7e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862aa24d7e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862aa24d7e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62aa24d7e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62aa24d7e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more examples, along with the effect they have on training.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862aa24d7e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862aa24d7e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62aa24d7e_0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62aa24d7e_0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862aa24d7e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862aa24d7e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recap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train weights (and biases)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03318da7c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03318da7c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does training work?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862aa24d7e_0_2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862aa24d7e_0_2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862aa24d7e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862aa24d7e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862aa24d7e_0_2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862aa24d7e_0_2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862aa24d7e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862aa24d7e_0_2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62aa24d7e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62aa24d7e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862aa24d7e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862aa24d7e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take a look at loss functions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862aa24d7e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862aa24d7e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outlier -&gt; if one sample in data is very different the model focusses heavily on that due to the squaring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62aa24d7e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62aa24d7e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 but not </a:t>
            </a:r>
            <a:r>
              <a:rPr lang="en-US" dirty="0" err="1"/>
              <a:t>neccessarily</a:t>
            </a:r>
            <a:r>
              <a:rPr lang="en-US" dirty="0"/>
              <a:t> human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62aa24d7e_0_2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862aa24d7e_0_2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 entropy</a:t>
            </a: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862aa24d7e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862aa24d7e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62aa24d7e_0_2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62aa24d7e_0_2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minimize the loss? Using SGD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 a model with params </a:t>
            </a:r>
            <a:r>
              <a:rPr lang="en-US" dirty="0" err="1"/>
              <a:t>w_a</a:t>
            </a:r>
            <a:r>
              <a:rPr lang="en-US" dirty="0"/>
              <a:t> and </a:t>
            </a:r>
            <a:r>
              <a:rPr lang="en-US" dirty="0" err="1"/>
              <a:t>w_b</a:t>
            </a:r>
            <a:r>
              <a:rPr lang="en-US" dirty="0"/>
              <a:t>, with loss function L. Point to loss landscape</a:t>
            </a: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591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62aa24d7e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62aa24d7e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862aa24d7e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862aa24d7e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862aa24d7e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862aa24d7e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update the weights as follows:</a:t>
            </a: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862aa24d7e_0_2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862aa24d7e_0_2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alpha is learning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then repeat this many times, resulting in animation on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62aa24d7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62aa24d7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 landscape is slightly different for each batch, potentially pushing us out of local minima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5995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62aa24d7e_0_2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62aa24d7e_0_2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862aa24d7e_0_2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862aa24d7e_0_2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.... so we compute gradient with respect to the output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62aa24d7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62aa24d7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chain rule to propagate back to </a:t>
            </a:r>
            <a:r>
              <a:rPr lang="en-US" dirty="0" err="1"/>
              <a:t>prev</a:t>
            </a:r>
            <a:r>
              <a:rPr lang="en-US" dirty="0"/>
              <a:t> layer, giving us gradient </a:t>
            </a:r>
            <a:r>
              <a:rPr lang="en-US" dirty="0" err="1"/>
              <a:t>w.r.t</a:t>
            </a:r>
            <a:r>
              <a:rPr lang="en-US" dirty="0"/>
              <a:t> weights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ac463d2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ac463d2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etc..</a:t>
            </a: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862aa24d7e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1862aa24d7e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the problems is overfitting</a:t>
            </a: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862aa24d7e_0_3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862aa24d7e_0_3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862aa24d7e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862aa24d7e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862aa24d7e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862aa24d7e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862aa24d7e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862aa24d7e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39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62aa24d7e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62aa24d7e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intelligent, but not necessarily human</a:t>
            </a: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62aa24d7e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862aa24d7e_0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weights decay -&gt; slowly bring weights closer to 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62aa24d7e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862aa24d7e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is an optimizer, but there are other options based on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2nd order derivative, momentum</a:t>
            </a:r>
            <a:endParaRPr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4ac463d2d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4ac463d2d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03318da7c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03318da7c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12a228474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112a228474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862aa24d7e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862aa24d7e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862aa24d7e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862aa24d7e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112a228474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112a228474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datasets can be hard, but there are sources with ......</a:t>
            </a:r>
            <a:endParaRPr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112a228474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112a228474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models, we split our datasets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112a22847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112a22847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03364f04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03364f04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62aa24d7e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62aa24d7e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course we focus on </a:t>
            </a:r>
            <a:r>
              <a:rPr lang="en-US" dirty="0" err="1"/>
              <a:t>PyTorch</a:t>
            </a:r>
            <a:endParaRPr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862aa24d7e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862aa24d7e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03472d9c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03472d9c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03472d9c5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03472d9c5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03472d9c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03472d9c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0448665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0448665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862aa24d7e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862aa24d7e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docs/stable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0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0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playground.tensorflow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gif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05/11/2024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solidFill>
                  <a:srgbClr val="A9145E"/>
                </a:solidFill>
              </a:rPr>
              <a:t>Simone van </a:t>
            </a:r>
            <a:r>
              <a:rPr lang="en-US" sz="1200" dirty="0" err="1">
                <a:solidFill>
                  <a:srgbClr val="A9145E"/>
                </a:solidFill>
              </a:rPr>
              <a:t>Bruggen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3" name="Google Shape;22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19" name="Google Shape;221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21" name="Google Shape;2221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22" name="Google Shape;2222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23" name="Google Shape;2223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4" name="Google Shape;2224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5" name="Google Shape;2225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26" name="Google Shape;2226;p120"/>
          <p:cNvCxnSpPr>
            <a:stCxn id="2220" idx="3"/>
            <a:endCxn id="22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7" name="Google Shape;2227;p120"/>
          <p:cNvCxnSpPr>
            <a:stCxn id="2222" idx="3"/>
            <a:endCxn id="22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8" name="Google Shape;2228;p120"/>
          <p:cNvCxnSpPr>
            <a:stCxn id="2223" idx="3"/>
            <a:endCxn id="22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9" name="Google Shape;2229;p120"/>
          <p:cNvCxnSpPr>
            <a:stCxn id="2224" idx="3"/>
            <a:endCxn id="22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0" name="Google Shape;2230;p120"/>
          <p:cNvCxnSpPr>
            <a:stCxn id="2225" idx="3"/>
            <a:endCxn id="2231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2" name="Google Shape;2232;p120"/>
          <p:cNvCxnSpPr>
            <a:stCxn id="2221" idx="3"/>
            <a:endCxn id="2222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34" name="Google Shape;2234;p120"/>
          <p:cNvCxnSpPr>
            <a:stCxn id="2233" idx="3"/>
            <a:endCxn id="2223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36" name="Google Shape;2236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37" name="Google Shape;2237;p120"/>
          <p:cNvCxnSpPr>
            <a:stCxn id="2235" idx="3"/>
            <a:endCxn id="2225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8" name="Google Shape;2238;p120"/>
          <p:cNvCxnSpPr>
            <a:stCxn id="2236" idx="3"/>
            <a:endCxn id="2231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1" name="Google Shape;2231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39" name="Google Shape;2239;p120"/>
          <p:cNvCxnSpPr>
            <a:stCxn id="2231" idx="3"/>
            <a:endCxn id="2240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40" name="Google Shape;2240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3" name="Google Shape;2243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46" name="Google Shape;2246;p120"/>
          <p:cNvCxnSpPr>
            <a:stCxn id="2240" idx="2"/>
            <a:endCxn id="2241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7" name="Google Shape;2247;p120"/>
          <p:cNvCxnSpPr>
            <a:stCxn id="2240" idx="2"/>
            <a:endCxn id="2242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8" name="Google Shape;2248;p120"/>
          <p:cNvCxnSpPr>
            <a:stCxn id="2241" idx="3"/>
            <a:endCxn id="2242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9" name="Google Shape;2249;p120"/>
          <p:cNvCxnSpPr>
            <a:stCxn id="2242" idx="2"/>
            <a:endCxn id="2243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254" name="Google Shape;225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0" name="Google Shape;22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66" name="Google Shape;22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8" name="Google Shape;2268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69" name="Google Shape;2269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70" name="Google Shape;2270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1" name="Google Shape;2271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2" name="Google Shape;2272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73" name="Google Shape;2273;p121"/>
          <p:cNvCxnSpPr>
            <a:stCxn id="2267" idx="3"/>
            <a:endCxn id="226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4" name="Google Shape;2274;p121"/>
          <p:cNvCxnSpPr>
            <a:stCxn id="2269" idx="3"/>
            <a:endCxn id="227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5" name="Google Shape;2275;p121"/>
          <p:cNvCxnSpPr>
            <a:stCxn id="2270" idx="3"/>
            <a:endCxn id="227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6" name="Google Shape;2276;p121"/>
          <p:cNvCxnSpPr>
            <a:stCxn id="2271" idx="3"/>
            <a:endCxn id="227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7" name="Google Shape;2277;p121"/>
          <p:cNvCxnSpPr>
            <a:stCxn id="2272" idx="3"/>
            <a:endCxn id="227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9" name="Google Shape;2279;p121"/>
          <p:cNvCxnSpPr>
            <a:stCxn id="2268" idx="3"/>
            <a:endCxn id="2269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81" name="Google Shape;2281;p121"/>
          <p:cNvCxnSpPr>
            <a:stCxn id="2280" idx="3"/>
            <a:endCxn id="2270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2" name="Google Shape;2282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83" name="Google Shape;2283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84" name="Google Shape;2284;p121"/>
          <p:cNvCxnSpPr>
            <a:stCxn id="2282" idx="3"/>
            <a:endCxn id="2272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121"/>
          <p:cNvCxnSpPr>
            <a:stCxn id="2283" idx="3"/>
            <a:endCxn id="2278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86" name="Google Shape;2286;p121"/>
          <p:cNvCxnSpPr>
            <a:stCxn id="2278" idx="3"/>
            <a:endCxn id="228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7" name="Google Shape;2287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0" name="Google Shape;2290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1" name="Google Shape;2291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2" name="Google Shape;2292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93" name="Google Shape;2293;p121"/>
          <p:cNvCxnSpPr>
            <a:stCxn id="2287" idx="2"/>
            <a:endCxn id="228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4" name="Google Shape;2294;p121"/>
          <p:cNvCxnSpPr>
            <a:stCxn id="2287" idx="2"/>
            <a:endCxn id="228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5" name="Google Shape;2295;p121"/>
          <p:cNvCxnSpPr>
            <a:stCxn id="2288" idx="3"/>
            <a:endCxn id="228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6" name="Google Shape;2296;p121"/>
          <p:cNvCxnSpPr>
            <a:stCxn id="2289" idx="2"/>
            <a:endCxn id="229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7" name="Google Shape;2297;p121"/>
          <p:cNvCxnSpPr>
            <a:stCxn id="2290" idx="2"/>
            <a:endCxn id="229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98" name="Google Shape;2298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9" name="Google Shape;2299;p121"/>
          <p:cNvCxnSpPr>
            <a:stCxn id="2298" idx="3"/>
            <a:endCxn id="229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00" name="Google Shape;2300;p121"/>
          <p:cNvCxnSpPr>
            <a:stCxn id="2291" idx="2"/>
            <a:endCxn id="229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01" name="Google Shape;2301;p121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8" name="Google Shape;23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14" name="Google Shape;231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6" name="Google Shape;2316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317" name="Google Shape;2317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318" name="Google Shape;2318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19" name="Google Shape;2319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20" name="Google Shape;2320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21" name="Google Shape;2321;p122"/>
          <p:cNvCxnSpPr>
            <a:stCxn id="2315" idx="3"/>
            <a:endCxn id="2317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2" name="Google Shape;2322;p122"/>
          <p:cNvCxnSpPr>
            <a:stCxn id="2317" idx="3"/>
            <a:endCxn id="2318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3" name="Google Shape;2323;p122"/>
          <p:cNvCxnSpPr>
            <a:stCxn id="2318" idx="3"/>
            <a:endCxn id="2319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4" name="Google Shape;2324;p122"/>
          <p:cNvCxnSpPr>
            <a:stCxn id="2319" idx="3"/>
            <a:endCxn id="2320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5" name="Google Shape;2325;p122"/>
          <p:cNvCxnSpPr>
            <a:stCxn id="2320" idx="3"/>
            <a:endCxn id="2326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7" name="Google Shape;2327;p122"/>
          <p:cNvCxnSpPr>
            <a:stCxn id="2316" idx="3"/>
            <a:endCxn id="2317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8" name="Google Shape;2328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329" name="Google Shape;2329;p122"/>
          <p:cNvCxnSpPr>
            <a:stCxn id="2328" idx="3"/>
            <a:endCxn id="2318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331" name="Google Shape;2331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332" name="Google Shape;2332;p122"/>
          <p:cNvCxnSpPr>
            <a:stCxn id="2330" idx="3"/>
            <a:endCxn id="2320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122"/>
          <p:cNvCxnSpPr>
            <a:stCxn id="2331" idx="3"/>
            <a:endCxn id="2326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6" name="Google Shape;2326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34" name="Google Shape;2334;p122"/>
          <p:cNvCxnSpPr>
            <a:stCxn id="2326" idx="3"/>
            <a:endCxn id="2335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35" name="Google Shape;2335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7" name="Google Shape;2337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8" name="Google Shape;2338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9" name="Google Shape;2339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40" name="Google Shape;2340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41" name="Google Shape;2341;p122"/>
          <p:cNvCxnSpPr>
            <a:stCxn id="2335" idx="2"/>
            <a:endCxn id="2336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2" name="Google Shape;2342;p122"/>
          <p:cNvCxnSpPr>
            <a:stCxn id="2335" idx="2"/>
            <a:endCxn id="2337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3" name="Google Shape;2343;p122"/>
          <p:cNvCxnSpPr>
            <a:stCxn id="2336" idx="3"/>
            <a:endCxn id="2337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4" name="Google Shape;2344;p122"/>
          <p:cNvCxnSpPr>
            <a:stCxn id="2337" idx="2"/>
            <a:endCxn id="2338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5" name="Google Shape;2345;p122"/>
          <p:cNvCxnSpPr>
            <a:stCxn id="2338" idx="2"/>
            <a:endCxn id="2339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46" name="Google Shape;2346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7" name="Google Shape;2347;p122"/>
          <p:cNvCxnSpPr>
            <a:stCxn id="2346" idx="3"/>
            <a:endCxn id="2339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8" name="Google Shape;2348;p122"/>
          <p:cNvCxnSpPr>
            <a:stCxn id="2339" idx="2"/>
            <a:endCxn id="2340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49" name="Google Shape;2349;p122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22"/>
          <p:cNvSpPr/>
          <p:nvPr/>
        </p:nvSpPr>
        <p:spPr>
          <a:xfrm>
            <a:off x="3271250" y="3843424"/>
            <a:ext cx="4036200" cy="1181741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122"/>
          <p:cNvSpPr txBox="1"/>
          <p:nvPr/>
        </p:nvSpPr>
        <p:spPr>
          <a:xfrm>
            <a:off x="3256675" y="3827500"/>
            <a:ext cx="3385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</a:rPr>
              <a:t>   </a:t>
            </a:r>
            <a:r>
              <a:rPr lang="en-GB" sz="1100" b="1" dirty="0" err="1">
                <a:solidFill>
                  <a:schemeClr val="dk1"/>
                </a:solidFill>
              </a:rPr>
              <a:t>PyTorch</a:t>
            </a:r>
            <a:r>
              <a:rPr lang="en-GB" sz="1100" b="1" dirty="0">
                <a:solidFill>
                  <a:schemeClr val="dk1"/>
                </a:solidFill>
              </a:rPr>
              <a:t> will helps us with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a dataset		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Automatic Gradient Computation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Neural Networks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352" name="Google Shape;2352;p122"/>
          <p:cNvSpPr txBox="1"/>
          <p:nvPr/>
        </p:nvSpPr>
        <p:spPr>
          <a:xfrm>
            <a:off x="5841275" y="4178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Optimization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Scheduling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Distributing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2353" name="Google Shape;2353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Google Shape;2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5" name="Google Shape;2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24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371" name="Google Shape;23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7" name="Google Shape;23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25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83" name="Google Shape;238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9" name="Google Shape;23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26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95" name="Google Shape;239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1" name="Google Shape;24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27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07" name="Google Shape;24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3" name="Google Shape;241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419" name="Google Shape;241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5" name="Google Shape;242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loss = </a:t>
            </a:r>
            <a:r>
              <a:rPr lang="en-GB" sz="1200" b="1" dirty="0" err="1">
                <a:solidFill>
                  <a:srgbClr val="990000"/>
                </a:solidFill>
              </a:rPr>
              <a:t>loss_function</a:t>
            </a:r>
            <a:r>
              <a:rPr lang="en-GB" sz="1200" dirty="0">
                <a:solidFill>
                  <a:schemeClr val="dk1"/>
                </a:solidFill>
              </a:rPr>
              <a:t>(prediction, y)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</a:rPr>
              <a:t>loss.backward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31" name="Google Shape;24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lang="en-GB" sz="1800" i="1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7" name="Google Shape;24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3" name="Google Shape;244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0" name="Google Shape;2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6" name="Google Shape;24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31"/>
          <p:cNvPicPr preferRelativeResize="0"/>
          <p:nvPr/>
        </p:nvPicPr>
        <p:blipFill rotWithShape="1">
          <a:blip r:embed="rId5">
            <a:alphaModFix/>
          </a:blip>
          <a:srcRect r="4425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32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65" name="Google Shape;2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3" name="Google Shape;247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3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2" name="Google Shape;2482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34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84" name="Google Shape;2484;p134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5" name="Google Shape;2485;p134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4" name="Google Shape;2494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5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96" name="Google Shape;2496;p135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7" name="Google Shape;2497;p135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36"/>
          <p:cNvSpPr/>
          <p:nvPr/>
        </p:nvSpPr>
        <p:spPr>
          <a:xfrm>
            <a:off x="376625" y="2429207"/>
            <a:ext cx="3618900" cy="901243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503" name="Google Shape;25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6" name="Google Shape;250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6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510" name="Google Shape;2510;p136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sp>
        <p:nvSpPr>
          <p:cNvPr id="2511" name="Google Shape;2511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137"/>
          <p:cNvSpPr txBox="1">
            <a:spLocks noGrp="1"/>
          </p:cNvSpPr>
          <p:nvPr>
            <p:ph type="subTitle" idx="1"/>
          </p:nvPr>
        </p:nvSpPr>
        <p:spPr>
          <a:xfrm>
            <a:off x="0" y="19437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Fin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2519" name="Google Shape;25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0" name="Google Shape;252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21" name="Google Shape;252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7" name="Google Shape;252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28" name="Google Shape;252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</a:t>
            </a:r>
            <a:r>
              <a:rPr lang="en-GB" sz="1000" b="1">
                <a:solidFill>
                  <a:srgbClr val="A9145E"/>
                </a:solidFill>
              </a:rPr>
              <a:t>Group 05/11/2024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2534" name="Google Shape;253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2535" name="Google Shape;2535;p137"/>
          <p:cNvSpPr txBox="1"/>
          <p:nvPr/>
        </p:nvSpPr>
        <p:spPr>
          <a:xfrm>
            <a:off x="2197775" y="3075500"/>
            <a:ext cx="504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</a:rPr>
              <a:t>https://jupyter.snellius.surf.nl/jhssrf010</a:t>
            </a:r>
            <a:endParaRPr sz="2000" b="1" dirty="0">
              <a:solidFill>
                <a:srgbClr val="A9145E"/>
              </a:solidFill>
            </a:endParaRPr>
          </a:p>
        </p:txBody>
      </p:sp>
      <p:sp>
        <p:nvSpPr>
          <p:cNvPr id="2" name="Google Shape;72;p13">
            <a:extLst>
              <a:ext uri="{FF2B5EF4-FFF2-40B4-BE49-F238E27FC236}">
                <a16:creationId xmlns:a16="http://schemas.microsoft.com/office/drawing/2014/main" id="{CD5DF17A-2B61-306F-7FAB-29179369FAD7}"/>
              </a:ext>
            </a:extLst>
          </p:cNvPr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solidFill>
                  <a:srgbClr val="A9145E"/>
                </a:solidFill>
              </a:rPr>
              <a:t>Simone van </a:t>
            </a:r>
            <a:r>
              <a:rPr lang="en-US" sz="1200" dirty="0" err="1">
                <a:solidFill>
                  <a:srgbClr val="A9145E"/>
                </a:solidFill>
              </a:rPr>
              <a:t>Bruggen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</a:rPr>
              <a:t>What is a dog?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-59225" y="-58563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Categories of Machine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67" name="Google Shape;267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p27"/>
          <p:cNvCxnSpPr/>
          <p:nvPr/>
        </p:nvCxnSpPr>
        <p:spPr>
          <a:xfrm rot="10800000" flipH="1">
            <a:off x="1962074" y="2979753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293" name="Google Shape;293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96" name="Google Shape;296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7" name="Google Shape;317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18" name="Google Shape;31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labels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Detect Patterns in the data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01.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02.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03.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Learn from the environment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73763"/>
                </a:solidFill>
              </a:rPr>
              <a:t>Control, gaming</a:t>
            </a:r>
            <a:endParaRPr sz="1200"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46" name="Google Shape;246;p2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52" name="Google Shape;252;p2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Biological Neuron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50" y="2232925"/>
            <a:ext cx="4807439" cy="27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" name="Google Shape;350;p29">
            <a:extLst>
              <a:ext uri="{FF2B5EF4-FFF2-40B4-BE49-F238E27FC236}">
                <a16:creationId xmlns:a16="http://schemas.microsoft.com/office/drawing/2014/main" id="{C66E2F70-6E49-5365-0256-4121FADB016E}"/>
              </a:ext>
            </a:extLst>
          </p:cNvPr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1;p29">
            <a:extLst>
              <a:ext uri="{FF2B5EF4-FFF2-40B4-BE49-F238E27FC236}">
                <a16:creationId xmlns:a16="http://schemas.microsoft.com/office/drawing/2014/main" id="{90983C64-7DE5-CD08-B1C2-5AB2D7195F1F}"/>
              </a:ext>
            </a:extLst>
          </p:cNvPr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0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61" name="Google Shape;361;p30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7" name="Google Shape;367;p30"/>
            <p:cNvCxnSpPr>
              <a:stCxn id="361" idx="6"/>
              <a:endCxn id="364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0"/>
            <p:cNvCxnSpPr>
              <a:stCxn id="362" idx="6"/>
              <a:endCxn id="364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0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0"/>
            <p:cNvCxnSpPr>
              <a:stCxn id="365" idx="2"/>
              <a:endCxn id="362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0"/>
            <p:cNvCxnSpPr>
              <a:stCxn id="365" idx="6"/>
              <a:endCxn id="366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0"/>
            <p:cNvCxnSpPr>
              <a:stCxn id="366" idx="2"/>
              <a:endCxn id="364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73" name="Google Shape;3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7" name="Google Shape;377;p30"/>
          <p:cNvCxnSpPr>
            <a:stCxn id="363" idx="6"/>
            <a:endCxn id="364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0"/>
          <p:cNvCxnSpPr>
            <a:stCxn id="361" idx="6"/>
            <a:endCxn id="365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9" name="Google Shape;3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93" name="Google Shape;393;p3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9" name="Google Shape;399;p31"/>
            <p:cNvCxnSpPr>
              <a:stCxn id="393" idx="6"/>
              <a:endCxn id="39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1"/>
            <p:cNvCxnSpPr>
              <a:stCxn id="394" idx="6"/>
              <a:endCxn id="39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1"/>
            <p:cNvCxnSpPr>
              <a:stCxn id="395" idx="6"/>
              <a:endCxn id="39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31"/>
            <p:cNvCxnSpPr>
              <a:stCxn id="397" idx="2"/>
              <a:endCxn id="39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31"/>
            <p:cNvCxnSpPr>
              <a:stCxn id="397" idx="6"/>
              <a:endCxn id="39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31"/>
            <p:cNvCxnSpPr>
              <a:stCxn id="398" idx="2"/>
              <a:endCxn id="39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5" name="Google Shape;4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9" name="Google Shape;409;p31"/>
          <p:cNvCxnSpPr>
            <a:stCxn id="395" idx="6"/>
            <a:endCxn id="396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1"/>
          <p:cNvCxnSpPr>
            <a:stCxn id="393" idx="6"/>
            <a:endCxn id="397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31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12" name="Google Shape;4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2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27" name="Google Shape;427;p3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3" name="Google Shape;433;p32"/>
            <p:cNvCxnSpPr>
              <a:stCxn id="427" idx="6"/>
              <a:endCxn id="430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32"/>
            <p:cNvCxnSpPr>
              <a:stCxn id="428" idx="6"/>
              <a:endCxn id="430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32"/>
            <p:cNvCxnSpPr>
              <a:stCxn id="429" idx="6"/>
              <a:endCxn id="431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32"/>
            <p:cNvCxnSpPr>
              <a:stCxn id="431" idx="2"/>
              <a:endCxn id="428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2"/>
            <p:cNvCxnSpPr>
              <a:stCxn id="431" idx="6"/>
              <a:endCxn id="432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32"/>
            <p:cNvCxnSpPr>
              <a:stCxn id="432" idx="2"/>
              <a:endCxn id="430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9" name="Google Shape;4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3" name="Google Shape;443;p32"/>
          <p:cNvCxnSpPr>
            <a:stCxn id="429" idx="6"/>
            <a:endCxn id="430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2"/>
          <p:cNvCxnSpPr>
            <a:stCxn id="427" idx="6"/>
            <a:endCxn id="431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33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62" name="Google Shape;462;p3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33"/>
            <p:cNvCxnSpPr>
              <a:stCxn id="462" idx="6"/>
              <a:endCxn id="46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33"/>
            <p:cNvCxnSpPr>
              <a:stCxn id="463" idx="6"/>
              <a:endCxn id="465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33"/>
            <p:cNvCxnSpPr>
              <a:stCxn id="464" idx="6"/>
              <a:endCxn id="466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33"/>
            <p:cNvCxnSpPr>
              <a:stCxn id="466" idx="2"/>
              <a:endCxn id="46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33"/>
            <p:cNvCxnSpPr>
              <a:stCxn id="466" idx="6"/>
              <a:endCxn id="467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33"/>
            <p:cNvCxnSpPr>
              <a:stCxn id="467" idx="2"/>
              <a:endCxn id="46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74" name="Google Shape;4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9" name="Google Shape;479;p33"/>
          <p:cNvCxnSpPr>
            <a:stCxn id="464" idx="6"/>
            <a:endCxn id="465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3"/>
          <p:cNvCxnSpPr>
            <a:stCxn id="462" idx="6"/>
            <a:endCxn id="466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3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Inputs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Bias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Weights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Dot product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Non-linear activation</a:t>
            </a:r>
            <a:endParaRPr sz="1200" dirty="0"/>
          </a:p>
        </p:txBody>
      </p:sp>
      <p:pic>
        <p:nvPicPr>
          <p:cNvPr id="482" name="Google Shape;4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F973A5-B643-E96F-1F49-BA39A6301EED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F973A5-B643-E96F-1F49-BA39A6301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blipFill>
                <a:blip r:embed="rId10"/>
                <a:stretch>
                  <a:fillRect l="-10811" t="-11428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6" name="Google Shape;86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chemeClr val="lt1"/>
                </a:solidFill>
              </a:rPr>
              <a:t> Prerequisites</a:t>
            </a:r>
            <a:endParaRPr sz="3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9D9D9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4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98" name="Google Shape;498;p3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4" name="Google Shape;504;p34"/>
            <p:cNvCxnSpPr>
              <a:stCxn id="498" idx="6"/>
              <a:endCxn id="5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4"/>
            <p:cNvCxnSpPr>
              <a:stCxn id="499" idx="6"/>
              <a:endCxn id="5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4"/>
            <p:cNvCxnSpPr>
              <a:stCxn id="500" idx="6"/>
              <a:endCxn id="5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34"/>
            <p:cNvCxnSpPr>
              <a:stCxn id="502" idx="2"/>
              <a:endCxn id="4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34"/>
            <p:cNvCxnSpPr>
              <a:stCxn id="502" idx="6"/>
              <a:endCxn id="5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34"/>
            <p:cNvCxnSpPr>
              <a:stCxn id="503" idx="2"/>
              <a:endCxn id="5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10" name="Google Shape;5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" name="Google Shape;515;p34"/>
          <p:cNvCxnSpPr>
            <a:stCxn id="500" idx="6"/>
            <a:endCxn id="501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34"/>
          <p:cNvCxnSpPr>
            <a:stCxn id="498" idx="6"/>
            <a:endCxn id="502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4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blipFill>
                <a:blip r:embed="rId10"/>
                <a:stretch>
                  <a:fillRect l="-10811" t="-11428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FFDCF4-FBC8-1623-8774-9C14A74742FC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974177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FFDCF4-FBC8-1623-8774-9C14A747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974177" cy="353302"/>
              </a:xfrm>
              <a:prstGeom prst="rect">
                <a:avLst/>
              </a:prstGeom>
              <a:blipFill>
                <a:blip r:embed="rId11"/>
                <a:stretch>
                  <a:fillRect l="-5195" t="-17241" r="-10390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32" name="Google Shape;53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35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535" name="Google Shape;535;p3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1" name="Google Shape;541;p35"/>
            <p:cNvCxnSpPr>
              <a:stCxn id="535" idx="6"/>
              <a:endCxn id="53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35"/>
            <p:cNvCxnSpPr>
              <a:stCxn id="536" idx="6"/>
              <a:endCxn id="538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35"/>
            <p:cNvCxnSpPr>
              <a:stCxn id="537" idx="6"/>
              <a:endCxn id="539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35"/>
            <p:cNvCxnSpPr>
              <a:stCxn id="539" idx="2"/>
              <a:endCxn id="53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5"/>
            <p:cNvCxnSpPr>
              <a:stCxn id="539" idx="6"/>
              <a:endCxn id="540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5"/>
            <p:cNvCxnSpPr>
              <a:stCxn id="540" idx="2"/>
              <a:endCxn id="53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47" name="Google Shape;5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2" name="Google Shape;552;p35"/>
          <p:cNvCxnSpPr>
            <a:stCxn id="537" idx="6"/>
            <a:endCxn id="538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35"/>
          <p:cNvCxnSpPr>
            <a:stCxn id="535" idx="6"/>
            <a:endCxn id="539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5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sp>
        <p:nvSpPr>
          <p:cNvPr id="561" name="Google Shape;561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br>
              <a:rPr lang="en-GB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53BA5A-C1CD-DE6B-C987-BAFBF2F3AE87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53BA5A-C1CD-DE6B-C987-BAFBF2F3A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blipFill>
                <a:blip r:embed="rId10"/>
                <a:stretch>
                  <a:fillRect l="-10811" t="-11428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78FD6-A3C7-C7A6-A904-5CD77FD51339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974177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78FD6-A3C7-C7A6-A904-5CD77FD51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974177" cy="353302"/>
              </a:xfrm>
              <a:prstGeom prst="rect">
                <a:avLst/>
              </a:prstGeom>
              <a:blipFill>
                <a:blip r:embed="rId11"/>
                <a:stretch>
                  <a:fillRect l="-5195" t="-17241" r="-10390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8" name="Google Shape;568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0" name="Google Shape;590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91" name="Google Shape;59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00" name="Google Shape;600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23" name="Google Shape;6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7" name="Google Shape;62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5" name="Google Shape;635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7" name="Google Shape;657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58" name="Google Shape;65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61" name="Google Shape;661;p38"/>
          <p:cNvCxnSpPr/>
          <p:nvPr/>
        </p:nvCxnSpPr>
        <p:spPr>
          <a:xfrm rot="10800000" flipH="1">
            <a:off x="558550" y="1623400"/>
            <a:ext cx="2274900" cy="107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4" name="Google Shape;66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71" name="Google Shape;671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2" name="Google Shape;672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3" name="Google Shape;693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94" name="Google Shape;6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7" name="Google Shape;697;p39"/>
          <p:cNvCxnSpPr/>
          <p:nvPr/>
        </p:nvCxnSpPr>
        <p:spPr>
          <a:xfrm rot="10800000" flipH="1">
            <a:off x="927675" y="1623350"/>
            <a:ext cx="1905900" cy="209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99" name="Google Shape;699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00" name="Google Shape;7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7" name="Google Shape;707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9" name="Google Shape;729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30" name="Google Shape;7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rot="10800000" flipH="1">
            <a:off x="2200200" y="1623175"/>
            <a:ext cx="633300" cy="27675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735" name="Google Shape;735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6" name="Google Shape;7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9" name="Google Shape;779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1" name="Google Shape;801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02" name="Google Shape;8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5" name="Google Shape;805;p42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9" name="Google Shape;80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6" name="Google Shape;81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7" name="Google Shape;81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8" name="Google Shape;83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39" name="Google Shape;8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3" name="Google Shape;8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  <p:sp>
        <p:nvSpPr>
          <p:cNvPr id="846" name="Google Shape;846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47" name="Google Shape;847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8" name="Google Shape;8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5" name="Google Shape;855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7" name="Google Shape;877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78" name="Google Shape;87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81" name="Google Shape;881;p44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2" name="Google Shape;8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4" name="Google Shape;8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Machine Learning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6" name="Google Shape;116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22" name="Google Shape;122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95" name="Google Shape;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8" name="Google Shape;898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9" name="Google Shape;899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9" name="Google Shape;919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0" name="Google Shape;92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22" name="Google Shape;922;p45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3" name="Google Shape;923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4" name="Google Shape;924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5" name="Google Shape;925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26" name="Google Shape;926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6" name="Google Shape;946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947" name="Google Shape;947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" name="Google Shape;948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9" name="Google Shape;949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6" name="Google Shape;956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4" name="Google Shape;96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5" name="Google Shape;96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6" name="Google Shape;96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" name="Google Shape;98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87" name="Google Shape;98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9" name="Google Shape;989;p46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91" name="Google Shape;99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92" name="Google Shape;99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3" name="Google Shape;99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13" name="Google Shape;101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014" name="Google Shape;101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6" name="Google Shape;101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4" name="Google Shape;10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1" name="Google Shape;10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lt1"/>
                </a:solidFill>
              </a:rPr>
              <a:t>“</a:t>
            </a:r>
            <a:endParaRPr sz="4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44" name="Google Shape;1044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9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0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2" name="Google Shape;1062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00" name="Google Shape;1100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01" name="Google Shape;1101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02" name="Google Shape;1102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08" name="Google Shape;1108;p52"/>
              <p:cNvCxnSpPr>
                <a:stCxn id="1102" idx="6"/>
                <a:endCxn id="110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52"/>
              <p:cNvCxnSpPr>
                <a:stCxn id="1103" idx="6"/>
                <a:endCxn id="110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52"/>
              <p:cNvCxnSpPr>
                <a:stCxn id="1104" idx="6"/>
                <a:endCxn id="110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52"/>
              <p:cNvCxnSpPr>
                <a:stCxn id="1106" idx="2"/>
                <a:endCxn id="110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52"/>
              <p:cNvCxnSpPr>
                <a:stCxn id="1106" idx="6"/>
                <a:endCxn id="110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52"/>
              <p:cNvCxnSpPr>
                <a:stCxn id="1107" idx="2"/>
                <a:endCxn id="110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14" name="Google Shape;11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7" name="Google Shape;1117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18" name="Google Shape;1118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2"/>
          <p:cNvCxnSpPr>
            <a:stCxn id="1119" idx="2"/>
            <a:endCxn id="110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52"/>
          <p:cNvCxnSpPr>
            <a:stCxn id="1119" idx="2"/>
            <a:endCxn id="111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52"/>
          <p:cNvCxnSpPr>
            <a:stCxn id="1119" idx="6"/>
            <a:endCxn id="1107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3" name="Google Shape;112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33" name="Google Shape;1133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9" name="Google Shape;1139;p53"/>
            <p:cNvCxnSpPr>
              <a:stCxn id="1133" idx="6"/>
              <a:endCxn id="113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53"/>
            <p:cNvCxnSpPr>
              <a:stCxn id="1134" idx="6"/>
              <a:endCxn id="113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53"/>
            <p:cNvCxnSpPr>
              <a:stCxn id="1135" idx="6"/>
              <a:endCxn id="113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53"/>
            <p:cNvCxnSpPr>
              <a:stCxn id="1137" idx="2"/>
              <a:endCxn id="113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53"/>
            <p:cNvCxnSpPr>
              <a:stCxn id="1137" idx="6"/>
              <a:endCxn id="113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53"/>
            <p:cNvCxnSpPr>
              <a:stCxn id="1138" idx="2"/>
              <a:endCxn id="113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5" name="Google Shape;1145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8" name="Google Shape;1148;p53"/>
          <p:cNvCxnSpPr>
            <a:stCxn id="1147" idx="2"/>
            <a:endCxn id="113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53"/>
          <p:cNvCxnSpPr>
            <a:stCxn id="1147" idx="2"/>
            <a:endCxn id="114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53"/>
          <p:cNvCxnSpPr>
            <a:stCxn id="1147" idx="6"/>
            <a:endCxn id="1138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52" name="Google Shape;1152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53" name="Google Shape;1153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54" name="Google Shape;1154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55" name="Google Shape;11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63" name="Google Shape;1163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64" name="Google Shape;1164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0" name="Google Shape;1170;p54"/>
            <p:cNvCxnSpPr>
              <a:stCxn id="1164" idx="6"/>
              <a:endCxn id="116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54"/>
            <p:cNvCxnSpPr>
              <a:stCxn id="1165" idx="6"/>
              <a:endCxn id="1167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54"/>
            <p:cNvCxnSpPr>
              <a:stCxn id="1166" idx="6"/>
              <a:endCxn id="1168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54"/>
            <p:cNvCxnSpPr>
              <a:stCxn id="1168" idx="2"/>
              <a:endCxn id="116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54"/>
            <p:cNvCxnSpPr>
              <a:stCxn id="1168" idx="6"/>
              <a:endCxn id="1169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54"/>
            <p:cNvCxnSpPr>
              <a:stCxn id="1169" idx="2"/>
              <a:endCxn id="116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6" name="Google Shape;1176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9" name="Google Shape;1179;p54"/>
          <p:cNvCxnSpPr>
            <a:stCxn id="1178" idx="2"/>
            <a:endCxn id="1166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4"/>
          <p:cNvCxnSpPr>
            <a:stCxn id="1178" idx="2"/>
            <a:endCxn id="117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54"/>
          <p:cNvCxnSpPr>
            <a:stCxn id="1178" idx="6"/>
            <a:endCxn id="1169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2" name="Google Shape;1182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83" name="Google Shape;1183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84" name="Google Shape;1184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85" name="Google Shape;1185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186" name="Google Shape;1186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7" name="Google Shape;1187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189" name="Google Shape;11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5" name="Google Shape;11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97" name="Google Shape;1197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8" name="Google Shape;1198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4" name="Google Shape;1204;p55"/>
            <p:cNvCxnSpPr>
              <a:stCxn id="1198" idx="6"/>
              <a:endCxn id="12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55"/>
            <p:cNvCxnSpPr>
              <a:stCxn id="1199" idx="6"/>
              <a:endCxn id="12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55"/>
            <p:cNvCxnSpPr>
              <a:stCxn id="1200" idx="6"/>
              <a:endCxn id="12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55"/>
            <p:cNvCxnSpPr>
              <a:stCxn id="1202" idx="2"/>
              <a:endCxn id="11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55"/>
            <p:cNvCxnSpPr>
              <a:stCxn id="1202" idx="6"/>
              <a:endCxn id="12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55"/>
            <p:cNvCxnSpPr>
              <a:stCxn id="1203" idx="2"/>
              <a:endCxn id="12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0" name="Google Shape;1210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55"/>
          <p:cNvCxnSpPr>
            <a:stCxn id="1212" idx="2"/>
            <a:endCxn id="120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55"/>
          <p:cNvCxnSpPr>
            <a:stCxn id="1212" idx="2"/>
            <a:endCxn id="121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55"/>
          <p:cNvCxnSpPr>
            <a:stCxn id="1212" idx="6"/>
            <a:endCxn id="1203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7" name="Google Shape;1217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9" name="Google Shape;1219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20" name="Google Shape;1220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21" name="Google Shape;1221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22" name="Google Shape;1222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23" name="Google Shape;12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Faces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266" name="Google Shape;1266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lang="en-GB" b="1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8" name="Google Shape;1268;p57"/>
          <p:cNvPicPr preferRelativeResize="0"/>
          <p:nvPr/>
        </p:nvPicPr>
        <p:blipFill rotWithShape="1">
          <a:blip r:embed="rId4">
            <a:alphaModFix/>
          </a:blip>
          <a:srcRect b="71182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70" name="Google Shape;1270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6" name="Google Shape;1276;p57"/>
            <p:cNvCxnSpPr>
              <a:stCxn id="1270" idx="6"/>
              <a:endCxn id="127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57"/>
            <p:cNvCxnSpPr>
              <a:stCxn id="1271" idx="6"/>
              <a:endCxn id="1273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57"/>
            <p:cNvCxnSpPr>
              <a:stCxn id="1272" idx="6"/>
              <a:endCxn id="1274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57"/>
            <p:cNvCxnSpPr>
              <a:stCxn id="1274" idx="2"/>
              <a:endCxn id="127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57"/>
            <p:cNvCxnSpPr>
              <a:stCxn id="1274" idx="6"/>
              <a:endCxn id="1275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7"/>
            <p:cNvCxnSpPr>
              <a:stCxn id="1275" idx="2"/>
              <a:endCxn id="127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2" name="Google Shape;1282;p57"/>
          <p:cNvPicPr preferRelativeResize="0"/>
          <p:nvPr/>
        </p:nvPicPr>
        <p:blipFill rotWithShape="1">
          <a:blip r:embed="rId5">
            <a:alphaModFix/>
          </a:blip>
          <a:srcRect r="30545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8" name="Google Shape;1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0" name="Google Shape;1290;p58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8"/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8" name="Google Shape;1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1" name="Google Shape;1311;p60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C582B179-94C7-E045-DEBB-B68F4F27C894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9E56F8FC-8B22-3C28-722D-911EA9AB1E2F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9" name="Google Shape;1319;p61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3" name="Google Shape;1323;p61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59C425C8-A559-2274-4A58-4D8F675855E0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4CDB02D5-A594-493F-8554-539ADB8D5C44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31" name="Google Shape;1331;p62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5" name="Google Shape;1335;p62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4" name="Google Shape;1291;p58">
            <a:extLst>
              <a:ext uri="{FF2B5EF4-FFF2-40B4-BE49-F238E27FC236}">
                <a16:creationId xmlns:a16="http://schemas.microsoft.com/office/drawing/2014/main" id="{9C3AC63C-F19B-5D6E-E9B4-B0545B721F7F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347;p63">
            <a:extLst>
              <a:ext uri="{FF2B5EF4-FFF2-40B4-BE49-F238E27FC236}">
                <a16:creationId xmlns:a16="http://schemas.microsoft.com/office/drawing/2014/main" id="{51E1B656-26CE-3B3D-92CC-4DD960020016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63"/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48" name="Google Shape;1348;p63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8" name="Google Shape;1291;p58">
            <a:extLst>
              <a:ext uri="{FF2B5EF4-FFF2-40B4-BE49-F238E27FC236}">
                <a16:creationId xmlns:a16="http://schemas.microsoft.com/office/drawing/2014/main" id="{39F97433-F4F4-16AB-E143-FD8CAA94F4D6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67;p64">
            <a:extLst>
              <a:ext uri="{FF2B5EF4-FFF2-40B4-BE49-F238E27FC236}">
                <a16:creationId xmlns:a16="http://schemas.microsoft.com/office/drawing/2014/main" id="{DCF1DC7B-4392-9E95-D29A-D4E513F3D1C7}"/>
              </a:ext>
            </a:extLst>
          </p:cNvPr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68;p64">
            <a:extLst>
              <a:ext uri="{FF2B5EF4-FFF2-40B4-BE49-F238E27FC236}">
                <a16:creationId xmlns:a16="http://schemas.microsoft.com/office/drawing/2014/main" id="{2F2EB39E-74B5-6E7B-5D72-E885CEAF3540}"/>
              </a:ext>
            </a:extLst>
          </p:cNvPr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2" name="Google Shape;1360;p64">
            <a:extLst>
              <a:ext uri="{FF2B5EF4-FFF2-40B4-BE49-F238E27FC236}">
                <a16:creationId xmlns:a16="http://schemas.microsoft.com/office/drawing/2014/main" id="{4A64AC38-D8B1-48F7-5C77-7A14F21773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59" name="Google Shape;1359;p64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3" name="Google Shape;1363;p64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67" name="Google Shape;136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70" name="Google Shape;1370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6D2DDC7B-FFBC-64E4-24F1-93C54F1A7D9C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47;p63">
            <a:extLst>
              <a:ext uri="{FF2B5EF4-FFF2-40B4-BE49-F238E27FC236}">
                <a16:creationId xmlns:a16="http://schemas.microsoft.com/office/drawing/2014/main" id="{CF00A8CC-4294-C708-2F89-3C0E64BB96B7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76" name="Google Shape;1376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79" name="Google Shape;1379;p65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65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84" name="Google Shape;1384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65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2" name="Google Shape;1291;p58">
            <a:extLst>
              <a:ext uri="{FF2B5EF4-FFF2-40B4-BE49-F238E27FC236}">
                <a16:creationId xmlns:a16="http://schemas.microsoft.com/office/drawing/2014/main" id="{EBEC8418-5581-BCE2-EBD7-A129FE979C5E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347;p63">
            <a:extLst>
              <a:ext uri="{FF2B5EF4-FFF2-40B4-BE49-F238E27FC236}">
                <a16:creationId xmlns:a16="http://schemas.microsoft.com/office/drawing/2014/main" id="{4A4F0504-9DA6-4E91-A2CE-46042301C5EB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94" name="Google Shape;1394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95" name="Google Shape;1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6"/>
          <p:cNvPicPr preferRelativeResize="0"/>
          <p:nvPr/>
        </p:nvPicPr>
        <p:blipFill rotWithShape="1">
          <a:blip r:embed="rId4">
            <a:alphaModFix/>
          </a:blip>
          <a:srcRect t="4119" b="6138"/>
          <a:stretch/>
        </p:blipFill>
        <p:spPr>
          <a:xfrm>
            <a:off x="199843" y="772863"/>
            <a:ext cx="4190257" cy="3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5812"/>
            <a:ext cx="4418959" cy="327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Neural Network Demo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03" name="Google Shape;1403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4B3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223F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05" name="Google Shape;1405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hlinkClick r:id="rId4"/>
              </a:rPr>
              <a:t>https://playground.tensorflow.org/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408" name="Google Shape;1408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4" name="Google Shape;1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Neural Network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417" name="Google Shape;1417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20" name="Google Shape;1420;p68"/>
          <p:cNvSpPr txBox="1"/>
          <p:nvPr/>
        </p:nvSpPr>
        <p:spPr>
          <a:xfrm>
            <a:off x="128875" y="967900"/>
            <a:ext cx="30000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Anything in between is </a:t>
            </a:r>
            <a:r>
              <a:rPr lang="en-GB" b="1" dirty="0">
                <a:solidFill>
                  <a:schemeClr val="lt1"/>
                </a:solidFill>
              </a:rPr>
              <a:t>hidden</a:t>
            </a:r>
            <a:br>
              <a:rPr lang="en-GB" b="1" dirty="0">
                <a:solidFill>
                  <a:schemeClr val="lt1"/>
                </a:solidFill>
              </a:rPr>
            </a:b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Layers are represented as vectors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Edges are weight matrices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	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We train the weights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421" name="Google Shape;1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 Training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8" name="Google Shape;1428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9" name="Google Shape;1429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35" name="Google Shape;1435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8" name="Google Shape;1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45" name="Google Shape;1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48" name="Google Shape;1448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Define the Model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0" name="Google Shape;1450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1" name="Google Shape;1451;p70"/>
          <p:cNvSpPr txBox="1"/>
          <p:nvPr/>
        </p:nvSpPr>
        <p:spPr>
          <a:xfrm>
            <a:off x="4787756" y="2047038"/>
            <a:ext cx="20361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A64D79"/>
                </a:solidFill>
              </a:rPr>
              <a:t>What function to optimize?</a:t>
            </a:r>
            <a:endParaRPr sz="1600"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Define the function to approximate 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your desired solution (loss function)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B5B74"/>
              </a:solidFill>
            </a:endParaRPr>
          </a:p>
        </p:txBody>
      </p:sp>
      <p:sp>
        <p:nvSpPr>
          <p:cNvPr id="1452" name="Google Shape;1452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3" name="Google Shape;1453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Process your data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4" name="Google Shape;1454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5" name="Google Shape;1455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How to evaluate the model?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61" name="Google Shape;1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4" name="Google Shape;1464;p71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74" name="Google Shape;1474;p72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81" name="Google Shape;1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4" name="Google Shape;1484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6" name="Google Shape;1486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87" name="Google Shape;1487;p73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73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3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99" name="Google Shape;1499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01" name="Google Shape;1501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502" name="Google Shape;1502;p74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4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4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4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12" name="Google Shape;15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5" name="Google Shape;1515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7" name="Google Shape;1517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8" name="Google Shape;1518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9" name="Google Shape;1519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20" name="Google Shape;1520;p75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5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5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5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Loss Functions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530" name="Google Shape;1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2" name="Google Shape;1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6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76"/>
          <p:cNvSpPr txBox="1"/>
          <p:nvPr/>
        </p:nvSpPr>
        <p:spPr>
          <a:xfrm>
            <a:off x="4789100" y="1090963"/>
            <a:ext cx="4302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41" name="Google Shape;1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544" name="Google Shape;15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7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66" name="Google Shape;1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Distance/statistical metric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assumes a Gaussian prior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Easy to understand, easy to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Compute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Prone to outliers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suitable for classification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569" name="Google Shape;1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574" name="Google Shape;1574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98" name="Google Shape;15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01" name="Google Shape;1601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602" name="Google Shape;1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1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1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11" name="Google Shape;1611;p81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Many more! We can design our own!</a:t>
            </a:r>
            <a:endParaRPr b="1" dirty="0"/>
          </a:p>
        </p:txBody>
      </p:sp>
      <p:sp>
        <p:nvSpPr>
          <p:cNvPr id="1618" name="Google Shape;1618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20" name="Google Shape;1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24" name="Google Shape;1624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26" name="Google Shape;1626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Suitable for multi-class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Information theory 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foundation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exactly the most stable loss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627" name="Google Shape;1627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2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2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35AA71-B5A4-4A9D-8005-A6F27DF33E91}"/>
              </a:ext>
            </a:extLst>
          </p:cNvPr>
          <p:cNvSpPr txBox="1"/>
          <p:nvPr/>
        </p:nvSpPr>
        <p:spPr>
          <a:xfrm>
            <a:off x="4398264" y="1783080"/>
            <a:ext cx="4215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Computing the minimum is not possible for a large number of weights/a lot of data.</a:t>
            </a:r>
          </a:p>
          <a:p>
            <a:endParaRPr lang="en-US" dirty="0"/>
          </a:p>
          <a:p>
            <a:r>
              <a:rPr lang="en-US" dirty="0"/>
              <a:t>But given a (random) initialization of the weights, we can compute the </a:t>
            </a:r>
            <a:r>
              <a:rPr lang="en-US" i="1" dirty="0"/>
              <a:t>gradient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11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47" name="Google Shape;1647;p84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49" name="Google Shape;164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52" name="Google Shape;1652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53" name="Google Shape;1653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59" name="Google Shape;1659;p85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85"/>
          <p:cNvGrpSpPr/>
          <p:nvPr/>
        </p:nvGrpSpPr>
        <p:grpSpPr>
          <a:xfrm>
            <a:off x="4291182" y="954113"/>
            <a:ext cx="4658842" cy="2564050"/>
            <a:chOff x="4245607" y="1265463"/>
            <a:chExt cx="4658842" cy="2564050"/>
          </a:xfrm>
        </p:grpSpPr>
        <p:pic>
          <p:nvPicPr>
            <p:cNvPr id="1661" name="Google Shape;166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6" name="Google Shape;1666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67" name="Google Shape;1667;p85"/>
            <p:cNvGrpSpPr/>
            <p:nvPr/>
          </p:nvGrpSpPr>
          <p:grpSpPr>
            <a:xfrm>
              <a:off x="5111575" y="2543600"/>
              <a:ext cx="3792874" cy="830966"/>
              <a:chOff x="5111575" y="2543600"/>
              <a:chExt cx="3792874" cy="830966"/>
            </a:xfrm>
          </p:grpSpPr>
          <p:sp>
            <p:nvSpPr>
              <p:cNvPr id="1668" name="Google Shape;1668;p85"/>
              <p:cNvSpPr txBox="1"/>
              <p:nvPr/>
            </p:nvSpPr>
            <p:spPr>
              <a:xfrm>
                <a:off x="5111575" y="2543600"/>
                <a:ext cx="3792874" cy="83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669" name="Google Shape;1669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77" name="Google Shape;167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1" name="Google Shape;1681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2" name="Google Shape;1682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3" name="Google Shape;1683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84" name="Google Shape;1684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85" name="Google Shape;1685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86" name="Google Shape;168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92" name="Google Shape;1692;p87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94" name="Google Shape;169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8" name="Google Shape;1698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9" name="Google Shape;1699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02" name="Google Shape;170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3" name="Google Shape;170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04" name="Google Shape;170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05" name="Google Shape;1705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712" name="Google Shape;1712;p88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88"/>
          <p:cNvSpPr/>
          <p:nvPr/>
        </p:nvSpPr>
        <p:spPr>
          <a:xfrm>
            <a:off x="3129400" y="4003725"/>
            <a:ext cx="3176100" cy="7791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5" name="Google Shape;1715;p88"/>
          <p:cNvSpPr txBox="1"/>
          <p:nvPr/>
        </p:nvSpPr>
        <p:spPr>
          <a:xfrm>
            <a:off x="2989900" y="3933350"/>
            <a:ext cx="3315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US" sz="1200" dirty="0">
                <a:solidFill>
                  <a:schemeClr val="dk1"/>
                </a:solidFill>
              </a:rPr>
              <a:t>Relatively computationally efficient updates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 guarantee that we find the global optimum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1716" name="Google Shape;1716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17" name="Google Shape;171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1" name="Google Shape;1721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2" name="Google Shape;1722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3" name="Google Shape;1723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25" name="Google Shape;1725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6" name="Google Shape;1726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727" name="Google Shape;1727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28" name="Google Shape;172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Choice of learning rate critical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SGD is the main engine behind training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Many variations exist</a:t>
            </a:r>
            <a:endParaRPr sz="1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Why it’s called </a:t>
            </a:r>
            <a:r>
              <a:rPr lang="en-GB" sz="2800" b="1" i="1" dirty="0">
                <a:solidFill>
                  <a:srgbClr val="3C189B"/>
                </a:solidFill>
              </a:rPr>
              <a:t>stochastic </a:t>
            </a:r>
            <a:r>
              <a:rPr lang="en-GB" sz="2800" b="1">
                <a:solidFill>
                  <a:srgbClr val="3C189B"/>
                </a:solidFill>
              </a:rPr>
              <a:t>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4" name="Google Shape;1726;p88">
            <a:extLst>
              <a:ext uri="{FF2B5EF4-FFF2-40B4-BE49-F238E27FC236}">
                <a16:creationId xmlns:a16="http://schemas.microsoft.com/office/drawing/2014/main" id="{E12D9D4F-592F-29EF-AFD7-A1C697323BDF}"/>
              </a:ext>
            </a:extLst>
          </p:cNvPr>
          <p:cNvSpPr txBox="1"/>
          <p:nvPr/>
        </p:nvSpPr>
        <p:spPr>
          <a:xfrm>
            <a:off x="2241399" y="3913033"/>
            <a:ext cx="564330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compute a </a:t>
            </a:r>
            <a:r>
              <a:rPr lang="en-US" i="1" dirty="0"/>
              <a:t>stochastic estimator</a:t>
            </a:r>
            <a:r>
              <a:rPr lang="en-US" dirty="0"/>
              <a:t>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On average</a:t>
            </a:r>
            <a:r>
              <a:rPr lang="en-US" dirty="0"/>
              <a:t> points in the direction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Why? 	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Faster / less memory to compute gradient on small batch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Less likely to get stuck in a local minimum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B636E-DFD2-92B3-F698-21264BFAF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6" t="47971" r="53770" b="23308"/>
          <a:stretch/>
        </p:blipFill>
        <p:spPr>
          <a:xfrm>
            <a:off x="1394004" y="888010"/>
            <a:ext cx="5643304" cy="285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DB3B0-61B0-E234-4C51-A255BE83C57B}"/>
              </a:ext>
            </a:extLst>
          </p:cNvPr>
          <p:cNvSpPr txBox="1"/>
          <p:nvPr/>
        </p:nvSpPr>
        <p:spPr>
          <a:xfrm>
            <a:off x="1955043" y="3593903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0504-6088-4EF2-6925-75A4A7569646}"/>
              </a:ext>
            </a:extLst>
          </p:cNvPr>
          <p:cNvSpPr txBox="1"/>
          <p:nvPr/>
        </p:nvSpPr>
        <p:spPr>
          <a:xfrm>
            <a:off x="3661589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0F6D2-E434-33AF-A8BF-A9ABD1993559}"/>
              </a:ext>
            </a:extLst>
          </p:cNvPr>
          <p:cNvSpPr txBox="1"/>
          <p:nvPr/>
        </p:nvSpPr>
        <p:spPr>
          <a:xfrm>
            <a:off x="4872133" y="353357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082B8-AB3B-FCF6-EE00-1A1DA901DC27}"/>
              </a:ext>
            </a:extLst>
          </p:cNvPr>
          <p:cNvSpPr txBox="1"/>
          <p:nvPr/>
        </p:nvSpPr>
        <p:spPr>
          <a:xfrm>
            <a:off x="6482842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B99CE-410F-E628-40DE-FB84560B7A3F}"/>
              </a:ext>
            </a:extLst>
          </p:cNvPr>
          <p:cNvSpPr txBox="1"/>
          <p:nvPr/>
        </p:nvSpPr>
        <p:spPr>
          <a:xfrm rot="16200000">
            <a:off x="7054260" y="216089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948126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37" name="Google Shape;1737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8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8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40" name="Google Shape;1740;p89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41" name="Google Shape;17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89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43" name="Google Shape;1743;p89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1" name="Google Shape;1751;p89"/>
            <p:cNvCxnSpPr>
              <a:stCxn id="1743" idx="2"/>
              <a:endCxn id="1744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2" name="Google Shape;1752;p89"/>
            <p:cNvCxnSpPr>
              <a:stCxn id="1743" idx="2"/>
              <a:endCxn id="1745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3" name="Google Shape;1753;p89"/>
            <p:cNvCxnSpPr>
              <a:stCxn id="1743" idx="2"/>
              <a:endCxn id="1746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4" name="Google Shape;1754;p89"/>
            <p:cNvCxnSpPr>
              <a:stCxn id="1744" idx="2"/>
              <a:endCxn id="1747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5" name="Google Shape;1755;p89"/>
            <p:cNvCxnSpPr>
              <a:stCxn id="1744" idx="2"/>
              <a:endCxn id="1748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6" name="Google Shape;1756;p89"/>
            <p:cNvCxnSpPr>
              <a:stCxn id="1744" idx="2"/>
              <a:endCxn id="1749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7" name="Google Shape;1757;p89"/>
            <p:cNvCxnSpPr>
              <a:stCxn id="1744" idx="2"/>
              <a:endCxn id="1750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58" name="Google Shape;1758;p89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59" name="Google Shape;1759;p89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grpSp>
        <p:nvGrpSpPr>
          <p:cNvPr id="1760" name="Google Shape;1760;p89"/>
          <p:cNvGrpSpPr/>
          <p:nvPr/>
        </p:nvGrpSpPr>
        <p:grpSpPr>
          <a:xfrm>
            <a:off x="4865799" y="1570251"/>
            <a:ext cx="2084529" cy="875308"/>
            <a:chOff x="4628299" y="1577988"/>
            <a:chExt cx="2084529" cy="875308"/>
          </a:xfrm>
        </p:grpSpPr>
        <p:pic>
          <p:nvPicPr>
            <p:cNvPr id="1761" name="Google Shape;176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8" name="Google Shape;17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71" name="Google Shape;177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74" name="Google Shape;1774;p90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90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777" name="Google Shape;177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0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81" name="Google Shape;1781;p90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9" name="Google Shape;1789;p90"/>
            <p:cNvCxnSpPr>
              <a:stCxn id="1781" idx="2"/>
              <a:endCxn id="1782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0" name="Google Shape;1790;p90"/>
            <p:cNvCxnSpPr>
              <a:stCxn id="1781" idx="2"/>
              <a:endCxn id="1783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1" name="Google Shape;1791;p90"/>
            <p:cNvCxnSpPr>
              <a:stCxn id="1781" idx="2"/>
              <a:endCxn id="1784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2" name="Google Shape;1792;p90"/>
            <p:cNvCxnSpPr>
              <a:stCxn id="1782" idx="2"/>
              <a:endCxn id="1785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3" name="Google Shape;1793;p90"/>
            <p:cNvCxnSpPr>
              <a:stCxn id="1782" idx="2"/>
              <a:endCxn id="1786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4" name="Google Shape;1794;p90"/>
            <p:cNvCxnSpPr>
              <a:stCxn id="1782" idx="2"/>
              <a:endCxn id="1787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5" name="Google Shape;1795;p90"/>
            <p:cNvCxnSpPr>
              <a:stCxn id="1782" idx="2"/>
              <a:endCxn id="1788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96" name="Google Shape;1796;p90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97" name="Google Shape;1797;p90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06" name="Google Shape;1806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09" name="Google Shape;1809;p91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10" name="Google Shape;18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91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13" name="Google Shape;1813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91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17" name="Google Shape;1817;p91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91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91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1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1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5" name="Google Shape;1825;p91"/>
            <p:cNvCxnSpPr>
              <a:stCxn id="1817" idx="2"/>
              <a:endCxn id="1818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6" name="Google Shape;1826;p91"/>
            <p:cNvCxnSpPr>
              <a:stCxn id="1817" idx="2"/>
              <a:endCxn id="1819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7" name="Google Shape;1827;p91"/>
            <p:cNvCxnSpPr>
              <a:stCxn id="1817" idx="2"/>
              <a:endCxn id="1820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8" name="Google Shape;1828;p91"/>
            <p:cNvCxnSpPr>
              <a:stCxn id="1818" idx="2"/>
              <a:endCxn id="1821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9" name="Google Shape;1829;p91"/>
            <p:cNvCxnSpPr>
              <a:stCxn id="1818" idx="2"/>
              <a:endCxn id="1822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0" name="Google Shape;1830;p91"/>
            <p:cNvCxnSpPr>
              <a:stCxn id="1818" idx="2"/>
              <a:endCxn id="1823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1" name="Google Shape;1831;p91"/>
            <p:cNvCxnSpPr>
              <a:stCxn id="1818" idx="2"/>
              <a:endCxn id="1824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32" name="Google Shape;1832;p91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33" name="Google Shape;1833;p91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9" name="Google Shape;1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42" name="Google Shape;184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  <a:endParaRPr sz="1200"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46" name="Google Shape;18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75" y="61186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92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50" name="Google Shape;185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3" name="Google Shape;1853;p92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54" name="Google Shape;1854;p92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2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2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2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2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2" name="Google Shape;1862;p92"/>
            <p:cNvCxnSpPr>
              <a:stCxn id="1854" idx="2"/>
              <a:endCxn id="1855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3" name="Google Shape;1863;p92"/>
            <p:cNvCxnSpPr>
              <a:stCxn id="1854" idx="2"/>
              <a:endCxn id="1856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4" name="Google Shape;1864;p92"/>
            <p:cNvCxnSpPr>
              <a:stCxn id="1854" idx="2"/>
              <a:endCxn id="1857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5" name="Google Shape;1865;p92"/>
            <p:cNvCxnSpPr>
              <a:stCxn id="1855" idx="2"/>
              <a:endCxn id="1858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6" name="Google Shape;1866;p92"/>
            <p:cNvCxnSpPr>
              <a:stCxn id="1855" idx="2"/>
              <a:endCxn id="1859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7" name="Google Shape;1867;p92"/>
            <p:cNvCxnSpPr>
              <a:stCxn id="1855" idx="2"/>
              <a:endCxn id="1860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8" name="Google Shape;1868;p92"/>
            <p:cNvCxnSpPr>
              <a:stCxn id="1855" idx="2"/>
              <a:endCxn id="1861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69" name="Google Shape;1869;p92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70" name="Google Shape;1870;p92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76" name="Google Shape;1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79" name="Google Shape;18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85" name="Google Shape;18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4"/>
          <p:cNvSpPr txBox="1"/>
          <p:nvPr/>
        </p:nvSpPr>
        <p:spPr>
          <a:xfrm>
            <a:off x="354550" y="2739237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88" name="Google Shape;1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4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6"/>
          <p:cNvSpPr txBox="1"/>
          <p:nvPr/>
        </p:nvSpPr>
        <p:spPr>
          <a:xfrm>
            <a:off x="5319625" y="3508775"/>
            <a:ext cx="3327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The more weights we need to train, the more complex the model becomes and the sooner it starts to memorize/overfit, if we don’t have enough data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908" name="Google Shape;1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11" name="Google Shape;19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19" name="Google Shape;1919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21" name="Google Shape;1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30" name="Google Shape;1930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32" name="Google Shape;19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8"/>
          <p:cNvPicPr preferRelativeResize="0"/>
          <p:nvPr/>
        </p:nvPicPr>
        <p:blipFill rotWithShape="1">
          <a:blip r:embed="rId6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96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</a:p>
        </p:txBody>
      </p:sp>
      <p:sp>
        <p:nvSpPr>
          <p:cNvPr id="191" name="Google Shape;191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Deep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Use deep neural networks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44" name="Google Shape;19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5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99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41899-16FC-5C58-95D4-EBC981CDFC81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55" name="Google Shape;195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57" name="Google Shape;19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0"/>
          <p:cNvSpPr/>
          <p:nvPr/>
        </p:nvSpPr>
        <p:spPr>
          <a:xfrm>
            <a:off x="5297325" y="3290099"/>
            <a:ext cx="3416400" cy="480789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0"/>
          <p:cNvSpPr txBox="1"/>
          <p:nvPr/>
        </p:nvSpPr>
        <p:spPr>
          <a:xfrm>
            <a:off x="5297325" y="3290100"/>
            <a:ext cx="33273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Models always need regularization, no matter how big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100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0420E-0FCD-EBA8-31C0-67EE4F222E00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69" name="Google Shape;1969;p101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0" name="Google Shape;1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1"/>
          <p:cNvPicPr preferRelativeResize="0"/>
          <p:nvPr/>
        </p:nvPicPr>
        <p:blipFill rotWithShape="1">
          <a:blip r:embed="rId4">
            <a:alphaModFix/>
          </a:blip>
          <a:srcRect l="14597" t="7974" r="7841" b="2628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77" name="Google Shape;1977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8" name="Google Shape;19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866275"/>
            <a:ext cx="4155378" cy="2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000" y="1866275"/>
            <a:ext cx="4159075" cy="2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ML Workflow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985" name="Google Shape;1985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86" name="Google Shape;1986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7" name="Google Shape;1987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93" name="Google Shape;1993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03"/>
          <p:cNvSpPr txBox="1"/>
          <p:nvPr/>
        </p:nvSpPr>
        <p:spPr>
          <a:xfrm>
            <a:off x="-100" y="2995725"/>
            <a:ext cx="914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9145E"/>
                </a:solidFill>
              </a:rPr>
              <a:t>Artificial Intelligence still heavily relies on human intelligence to optimise the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04" name="Google Shape;2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887504-02C0-5D10-13A3-D40483815F40}"/>
              </a:ext>
            </a:extLst>
          </p:cNvPr>
          <p:cNvSpPr txBox="1"/>
          <p:nvPr/>
        </p:nvSpPr>
        <p:spPr>
          <a:xfrm>
            <a:off x="3803904" y="1636776"/>
            <a:ext cx="441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on imbalanced datasets can result in strong biases towards the over-represented labels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11" name="Google Shape;2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9" name="Google Shape;2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Data normalization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22" name="Google Shape;2022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2025" name="Google Shape;2025;p106"/>
          <p:cNvSpPr txBox="1"/>
          <p:nvPr/>
        </p:nvSpPr>
        <p:spPr>
          <a:xfrm>
            <a:off x="263275" y="2182900"/>
            <a:ext cx="2565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A process to transform the input </a:t>
            </a:r>
            <a:r>
              <a:rPr lang="en-GB" b="1" dirty="0">
                <a:solidFill>
                  <a:schemeClr val="lt1"/>
                </a:solidFill>
              </a:rPr>
              <a:t>data</a:t>
            </a:r>
            <a:r>
              <a:rPr lang="en-GB" dirty="0">
                <a:solidFill>
                  <a:schemeClr val="lt1"/>
                </a:solidFill>
              </a:rPr>
              <a:t> in a </a:t>
            </a:r>
            <a:r>
              <a:rPr lang="en-GB" b="1" dirty="0">
                <a:solidFill>
                  <a:schemeClr val="lt1"/>
                </a:solidFill>
              </a:rPr>
              <a:t>well-behaved </a:t>
            </a:r>
            <a:r>
              <a:rPr lang="en-GB" dirty="0">
                <a:solidFill>
                  <a:schemeClr val="lt1"/>
                </a:solidFill>
              </a:rPr>
              <a:t>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Prevents exploding/vanishing gradients, improves convergence speed.</a:t>
            </a:r>
          </a:p>
        </p:txBody>
      </p:sp>
      <p:pic>
        <p:nvPicPr>
          <p:cNvPr id="2026" name="Google Shape;2026;p106"/>
          <p:cNvPicPr preferRelativeResize="0"/>
          <p:nvPr/>
        </p:nvPicPr>
        <p:blipFill rotWithShape="1">
          <a:blip r:embed="rId4">
            <a:alphaModFix/>
          </a:blip>
          <a:srcRect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Open Datasets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33" name="Google Shape;20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37" name="Google Shape;2037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Dataset Splitting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43" name="Google Shape;2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5" name="Google Shape;2045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20%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6" name="Google Shape;2046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10%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47" name="Google Shape;20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Workflow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DL Frameworks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070" name="Google Shape;2070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71" name="Google Shape;2071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2" name="Google Shape;2072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78" name="Google Shape;2078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1" name="Google Shape;20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9" name="Google Shape;20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How to train your NN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92" name="Google Shape;2092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94" name="Google Shape;2094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   PyTorch and Modularity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2104" name="Google Shape;21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106" name="Google Shape;2106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113" name="Google Shape;2113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Google Shape;21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Tensor: </a:t>
            </a:r>
            <a:r>
              <a:rPr lang="en-GB" dirty="0">
                <a:solidFill>
                  <a:srgbClr val="CCCCCC"/>
                </a:solidFill>
              </a:rPr>
              <a:t>imperative </a:t>
            </a:r>
            <a:r>
              <a:rPr lang="en-GB" dirty="0" err="1">
                <a:solidFill>
                  <a:srgbClr val="CCCCCC"/>
                </a:solidFill>
              </a:rPr>
              <a:t>ndarray</a:t>
            </a:r>
            <a:r>
              <a:rPr lang="en-GB" dirty="0">
                <a:solidFill>
                  <a:srgbClr val="CCCCCC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dirty="0">
                <a:solidFill>
                  <a:srgbClr val="CCCCCC"/>
                </a:solidFill>
              </a:rPr>
              <a:t>(node) </a:t>
            </a:r>
            <a:r>
              <a:rPr lang="en-GB" b="1" dirty="0">
                <a:solidFill>
                  <a:srgbClr val="CCCCCC"/>
                </a:solidFill>
              </a:rPr>
              <a:t>Variable: </a:t>
            </a:r>
            <a:r>
              <a:rPr lang="en-GB" dirty="0">
                <a:solidFill>
                  <a:srgbClr val="CCCCCC"/>
                </a:solidFill>
              </a:rPr>
              <a:t>Node in the built computational graph; data, gradient storage</a:t>
            </a:r>
            <a:endParaRPr dirty="0"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(</a:t>
            </a:r>
            <a:r>
              <a:rPr lang="en-GB" dirty="0">
                <a:solidFill>
                  <a:srgbClr val="CCCCCC"/>
                </a:solidFill>
              </a:rPr>
              <a:t>NN) </a:t>
            </a:r>
            <a:r>
              <a:rPr lang="en-GB" b="1" dirty="0">
                <a:solidFill>
                  <a:srgbClr val="CCCCCC"/>
                </a:solidFill>
              </a:rPr>
              <a:t>Module: </a:t>
            </a:r>
            <a:r>
              <a:rPr lang="en-GB" dirty="0">
                <a:solidFill>
                  <a:srgbClr val="CCCCCC"/>
                </a:solidFill>
              </a:rPr>
              <a:t>A neural network layer, store the state and the weights of the neural network</a:t>
            </a:r>
            <a:endParaRPr dirty="0">
              <a:solidFill>
                <a:srgbClr val="CCCCCC"/>
              </a:solidFill>
            </a:endParaRPr>
          </a:p>
        </p:txBody>
      </p:sp>
      <p:pic>
        <p:nvPicPr>
          <p:cNvPr id="2129" name="Google Shape;21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lang="en-GB" b="1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1" name="Google Shape;21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7" name="Google Shape;21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53" name="Google Shape;21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1" name="Google Shape;217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77" name="Google Shape;217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4" name="Google Shape;21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90" name="Google Shape;219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193" name="Google Shape;219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3"/>
            <a:endCxn id="219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8" name="Google Shape;2198;p119"/>
          <p:cNvCxnSpPr>
            <a:stCxn id="2193" idx="3"/>
            <a:endCxn id="219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9" name="Google Shape;2199;p119"/>
          <p:cNvCxnSpPr>
            <a:stCxn id="2194" idx="3"/>
            <a:endCxn id="219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0" name="Google Shape;2200;p119"/>
          <p:cNvCxnSpPr>
            <a:stCxn id="2195" idx="3"/>
            <a:endCxn id="219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1" name="Google Shape;2201;p119"/>
          <p:cNvCxnSpPr>
            <a:stCxn id="2192" idx="3"/>
            <a:endCxn id="2193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03" name="Google Shape;2203;p119"/>
          <p:cNvCxnSpPr>
            <a:stCxn id="2202" idx="3"/>
            <a:endCxn id="2194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05" name="Google Shape;220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06" name="Google Shape;2206;p119"/>
          <p:cNvCxnSpPr>
            <a:stCxn id="2204" idx="3"/>
            <a:endCxn id="2196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7" name="Google Shape;2207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4321</Words>
  <Application>Microsoft Macintosh PowerPoint</Application>
  <PresentationFormat>On-screen Show (16:9)</PresentationFormat>
  <Paragraphs>1072</Paragraphs>
  <Slides>117</Slides>
  <Notes>117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32</cp:revision>
  <dcterms:modified xsi:type="dcterms:W3CDTF">2024-10-14T13:37:00Z</dcterms:modified>
</cp:coreProperties>
</file>